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3" Type="http://schemas.openxmlformats.org/officeDocument/2006/relationships/image" Target="../media/image1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27.png"/><Relationship Id="rId11" Type="http://schemas.openxmlformats.org/officeDocument/2006/relationships/image" Target="../media/image28.png"/><Relationship Id="rId12" Type="http://schemas.openxmlformats.org/officeDocument/2006/relationships/image" Target="../media/image29.png"/><Relationship Id="rId13" Type="http://schemas.openxmlformats.org/officeDocument/2006/relationships/image" Target="../media/image30.png"/><Relationship Id="rId14" Type="http://schemas.openxmlformats.org/officeDocument/2006/relationships/image" Target="../media/image31.png"/><Relationship Id="rId15" Type="http://schemas.openxmlformats.org/officeDocument/2006/relationships/image" Target="../media/image32.png"/><Relationship Id="rId16" Type="http://schemas.openxmlformats.org/officeDocument/2006/relationships/image" Target="../media/image33.png"/><Relationship Id="rId17" Type="http://schemas.openxmlformats.org/officeDocument/2006/relationships/image" Target="../media/image34.png"/><Relationship Id="rId18" Type="http://schemas.openxmlformats.org/officeDocument/2006/relationships/image" Target="../media/image35.png"/><Relationship Id="rId19" Type="http://schemas.openxmlformats.org/officeDocument/2006/relationships/image" Target="../media/image36.png"/><Relationship Id="rId20" Type="http://schemas.openxmlformats.org/officeDocument/2006/relationships/image" Target="../media/image3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9" Type="http://schemas.openxmlformats.org/officeDocument/2006/relationships/image" Target="../media/image44.png"/><Relationship Id="rId10" Type="http://schemas.openxmlformats.org/officeDocument/2006/relationships/image" Target="../media/image45.png"/><Relationship Id="rId11" Type="http://schemas.openxmlformats.org/officeDocument/2006/relationships/image" Target="../media/image46.png"/><Relationship Id="rId12" Type="http://schemas.openxmlformats.org/officeDocument/2006/relationships/image" Target="../media/image47.png"/><Relationship Id="rId13" Type="http://schemas.openxmlformats.org/officeDocument/2006/relationships/image" Target="../media/image48.png"/><Relationship Id="rId14" Type="http://schemas.openxmlformats.org/officeDocument/2006/relationships/image" Target="../media/image49.png"/><Relationship Id="rId15" Type="http://schemas.openxmlformats.org/officeDocument/2006/relationships/image" Target="../media/image50.png"/><Relationship Id="rId16" Type="http://schemas.openxmlformats.org/officeDocument/2006/relationships/image" Target="../media/image51.png"/><Relationship Id="rId17" Type="http://schemas.openxmlformats.org/officeDocument/2006/relationships/image" Target="../media/image5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Relationship Id="rId8" Type="http://schemas.openxmlformats.org/officeDocument/2006/relationships/image" Target="../media/image58.png"/><Relationship Id="rId9" Type="http://schemas.openxmlformats.org/officeDocument/2006/relationships/image" Target="../media/image59.png"/><Relationship Id="rId10" Type="http://schemas.openxmlformats.org/officeDocument/2006/relationships/image" Target="../media/image60.png"/><Relationship Id="rId11" Type="http://schemas.openxmlformats.org/officeDocument/2006/relationships/image" Target="../media/image61.png"/><Relationship Id="rId12" Type="http://schemas.openxmlformats.org/officeDocument/2006/relationships/image" Target="../media/image62.png"/><Relationship Id="rId13" Type="http://schemas.openxmlformats.org/officeDocument/2006/relationships/image" Target="../media/image63.png"/><Relationship Id="rId14" Type="http://schemas.openxmlformats.org/officeDocument/2006/relationships/image" Target="../media/image6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B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Jam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2120" y="457200"/>
            <a:ext cx="1360926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1207008"/>
            <a:ext cx="9445752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200" b="1">
                <a:solidFill>
                  <a:srgbClr val="FD385A"/>
                </a:solidFill>
                <a:latin typeface="Figtree"/>
              </a:rPr>
              <a:t>Collect. </a:t>
            </a:r>
            <a:r>
              <a:rPr sz="5200" b="1">
                <a:solidFill>
                  <a:srgbClr val="111827"/>
                </a:solidFill>
                <a:latin typeface="Figtree"/>
              </a:rPr>
              <a:t>Organise. </a:t>
            </a:r>
            <a:r>
              <a:rPr sz="5200" b="1">
                <a:solidFill>
                  <a:srgbClr val="111827"/>
                </a:solidFill>
                <a:latin typeface="Figtree"/>
              </a:rPr>
              <a:t>Publish.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37360" y="2231136"/>
            <a:ext cx="871423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700" b="0">
                <a:solidFill>
                  <a:srgbClr val="4B5563"/>
                </a:solidFill>
                <a:latin typeface="Figtree"/>
              </a:rPr>
              <a:t>Bringing your whole brand's content workflow in one workspace.</a:t>
            </a:r>
          </a:p>
        </p:txBody>
      </p:sp>
      <p:sp>
        <p:nvSpPr>
          <p:cNvPr id="6" name="Rounded Rectangle 5"/>
          <p:cNvSpPr/>
          <p:nvPr/>
        </p:nvSpPr>
        <p:spPr>
          <a:xfrm rot="21240000">
            <a:off x="658368" y="3538728"/>
            <a:ext cx="4626864" cy="351214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am-2026-Home-Organise-Sc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40000">
            <a:off x="731520" y="3611880"/>
            <a:ext cx="4480560" cy="336583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 rot="360000">
            <a:off x="6903720" y="3538728"/>
            <a:ext cx="4626864" cy="351447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Jam-2026-Home-Publish-Sc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60000">
            <a:off x="6976872" y="3611880"/>
            <a:ext cx="4480560" cy="3368166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3145536" y="3236976"/>
            <a:ext cx="5907024" cy="44907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Jam-2026-Home-Collect-Scree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688" y="3310128"/>
            <a:ext cx="5760720" cy="43444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70D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Jam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84048"/>
            <a:ext cx="925429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868680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FD385A"/>
                </a:solidFill>
                <a:latin typeface="Figtree"/>
              </a:rPr>
              <a:t>HOW JAM WORKS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80160"/>
            <a:ext cx="8229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Figtree"/>
              </a:rPr>
              <a:t>Three steps, one workspace.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651760"/>
            <a:ext cx="3401568" cy="2834640"/>
          </a:xfrm>
          <a:prstGeom prst="roundRect">
            <a:avLst>
              <a:gd name="adj" fmla="val 6000"/>
            </a:avLst>
          </a:prstGeom>
          <a:solidFill>
            <a:srgbClr val="501919"/>
          </a:solidFill>
          <a:ln w="12700">
            <a:solidFill>
              <a:srgbClr val="5E23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143000" y="3017520"/>
            <a:ext cx="502920" cy="8229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E3C6B"/>
              </a:gs>
              <a:gs pos="100000">
                <a:srgbClr val="FB2A2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43000" y="3291840"/>
            <a:ext cx="1371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FD385A"/>
                </a:solidFill>
                <a:latin typeface="Figtree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3703320"/>
            <a:ext cx="276148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Figtree"/>
              </a:rPr>
              <a:t>Collect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297680"/>
            <a:ext cx="2761488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C8B6B6"/>
                </a:solidFill>
                <a:latin typeface="Figtree"/>
              </a:rPr>
              <a:t>UGC forms, imports and drops - every asset flows into one library.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35424" y="2651760"/>
            <a:ext cx="3401568" cy="2834640"/>
          </a:xfrm>
          <a:prstGeom prst="roundRect">
            <a:avLst>
              <a:gd name="adj" fmla="val 6000"/>
            </a:avLst>
          </a:prstGeom>
          <a:solidFill>
            <a:srgbClr val="501919"/>
          </a:solidFill>
          <a:ln w="12700">
            <a:solidFill>
              <a:srgbClr val="5E23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855464" y="3017520"/>
            <a:ext cx="502920" cy="8229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E3C6B"/>
              </a:gs>
              <a:gs pos="100000">
                <a:srgbClr val="FB2A2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855464" y="3291840"/>
            <a:ext cx="1371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FD385A"/>
                </a:solidFill>
                <a:latin typeface="Figtree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55464" y="3703320"/>
            <a:ext cx="276148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Figtree"/>
              </a:rPr>
              <a:t>Organise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55464" y="4297680"/>
            <a:ext cx="2761488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C8B6B6"/>
                </a:solidFill>
                <a:latin typeface="Figtree"/>
              </a:rPr>
              <a:t>AI tagging, smart collections and search that actually finds things.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47888" y="2651760"/>
            <a:ext cx="3401568" cy="2834640"/>
          </a:xfrm>
          <a:prstGeom prst="roundRect">
            <a:avLst>
              <a:gd name="adj" fmla="val 6000"/>
            </a:avLst>
          </a:prstGeom>
          <a:solidFill>
            <a:srgbClr val="501919"/>
          </a:solidFill>
          <a:ln w="12700">
            <a:solidFill>
              <a:srgbClr val="5E23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567928" y="3017520"/>
            <a:ext cx="502920" cy="8229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E3C6B"/>
              </a:gs>
              <a:gs pos="100000">
                <a:srgbClr val="FB2A2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567928" y="3291840"/>
            <a:ext cx="1371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FD385A"/>
                </a:solidFill>
                <a:latin typeface="Figtree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67928" y="3703320"/>
            <a:ext cx="276148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Figtree"/>
              </a:rPr>
              <a:t>Publish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67928" y="4297680"/>
            <a:ext cx="2761488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C8B6B6"/>
                </a:solidFill>
                <a:latin typeface="Figtree"/>
              </a:rPr>
              <a:t>Approvals, scheduling and analytics across every platform.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C8B6B6"/>
                </a:solidFill>
                <a:latin typeface="Figtree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Jam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84048"/>
            <a:ext cx="925429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777240"/>
            <a:ext cx="1054303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4B5563"/>
                </a:solidFill>
                <a:latin typeface="Figtree"/>
              </a:rPr>
              <a:t>Brands We Jam With</a:t>
            </a:r>
          </a:p>
        </p:txBody>
      </p:sp>
      <p:pic>
        <p:nvPicPr>
          <p:cNvPr id="5" name="Picture 4" descr="jjam_DGR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420" y="1417320"/>
            <a:ext cx="1565350" cy="658368"/>
          </a:xfrm>
          <a:prstGeom prst="rect">
            <a:avLst/>
          </a:prstGeom>
        </p:spPr>
      </p:pic>
      <p:pic>
        <p:nvPicPr>
          <p:cNvPr id="6" name="Picture 5" descr="CollectingCars_Logo_Bla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5624" y="1417320"/>
            <a:ext cx="1553277" cy="658368"/>
          </a:xfrm>
          <a:prstGeom prst="rect">
            <a:avLst/>
          </a:prstGeom>
        </p:spPr>
      </p:pic>
      <p:pic>
        <p:nvPicPr>
          <p:cNvPr id="7" name="Picture 6" descr="jjam_GW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71" y="1583512"/>
            <a:ext cx="2103120" cy="325983"/>
          </a:xfrm>
          <a:prstGeom prst="rect">
            <a:avLst/>
          </a:prstGeom>
        </p:spPr>
      </p:pic>
      <p:pic>
        <p:nvPicPr>
          <p:cNvPr id="8" name="Picture 7" descr="SMSP_Logo_Blac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9809" y="1417320"/>
            <a:ext cx="1953580" cy="658368"/>
          </a:xfrm>
          <a:prstGeom prst="rect">
            <a:avLst/>
          </a:prstGeom>
        </p:spPr>
      </p:pic>
      <p:pic>
        <p:nvPicPr>
          <p:cNvPr id="9" name="Picture 8" descr="SA1NT_Logo_Black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8259" y="2404872"/>
            <a:ext cx="1073671" cy="658368"/>
          </a:xfrm>
          <a:prstGeom prst="rect">
            <a:avLst/>
          </a:prstGeom>
        </p:spPr>
      </p:pic>
      <p:pic>
        <p:nvPicPr>
          <p:cNvPr id="10" name="Picture 9" descr="Arrival_Logo_Black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75736" y="2404872"/>
            <a:ext cx="1953053" cy="658368"/>
          </a:xfrm>
          <a:prstGeom prst="rect">
            <a:avLst/>
          </a:prstGeom>
        </p:spPr>
      </p:pic>
      <p:pic>
        <p:nvPicPr>
          <p:cNvPr id="11" name="Picture 10" descr="Bullrush_Log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0247" y="2404872"/>
            <a:ext cx="658368" cy="658368"/>
          </a:xfrm>
          <a:prstGeom prst="rect">
            <a:avLst/>
          </a:prstGeom>
        </p:spPr>
      </p:pic>
      <p:pic>
        <p:nvPicPr>
          <p:cNvPr id="12" name="Picture 11" descr="Belance_Logo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75039" y="2509405"/>
            <a:ext cx="2103120" cy="449302"/>
          </a:xfrm>
          <a:prstGeom prst="rect">
            <a:avLst/>
          </a:prstGeom>
        </p:spPr>
      </p:pic>
      <p:pic>
        <p:nvPicPr>
          <p:cNvPr id="13" name="Picture 12" descr="Integratd_Logo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57119" y="3423737"/>
            <a:ext cx="2103120" cy="595742"/>
          </a:xfrm>
          <a:prstGeom prst="rect">
            <a:avLst/>
          </a:prstGeom>
        </p:spPr>
      </p:pic>
      <p:pic>
        <p:nvPicPr>
          <p:cNvPr id="14" name="Picture 13" descr="Sportscraft_Logo_Black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44287" y="3602184"/>
            <a:ext cx="2103120" cy="238848"/>
          </a:xfrm>
          <a:prstGeom prst="rect">
            <a:avLst/>
          </a:prstGeom>
        </p:spPr>
      </p:pic>
      <p:pic>
        <p:nvPicPr>
          <p:cNvPr id="15" name="Picture 14" descr="Crown_Logo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54078" y="3392424"/>
            <a:ext cx="857873" cy="65836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98448" y="4709160"/>
            <a:ext cx="96012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900" b="0">
                <a:solidFill>
                  <a:srgbClr val="111827"/>
                </a:solidFill>
                <a:latin typeface="Figtree"/>
              </a:rPr>
              <a:t>“The speed is the real game changer. Getting our content from our shoots live on Shopify used to take days, and now it happens in minutes.”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8448" y="5806440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111827"/>
                </a:solidFill>
                <a:latin typeface="Figtree"/>
              </a:rPr>
              <a:t>John Halias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98448" y="6126480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>
                <a:solidFill>
                  <a:srgbClr val="9CA3AF"/>
                </a:solidFill>
                <a:latin typeface="Figtree"/>
              </a:rPr>
              <a:t>COO, Girls With Gems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9CA3AF"/>
                </a:solidFill>
                <a:latin typeface="Figtree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70D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-320040" y="-1371600"/>
            <a:ext cx="640080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0" b="1">
                <a:solidFill>
                  <a:srgbClr val="54161A"/>
                </a:solidFill>
                <a:latin typeface="Figtree"/>
              </a:rPr>
              <a:t>01</a:t>
            </a:r>
          </a:p>
        </p:txBody>
      </p:sp>
      <p:pic>
        <p:nvPicPr>
          <p:cNvPr id="4" name="Picture 3" descr="LogoJam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84048"/>
            <a:ext cx="925429" cy="3108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2286000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FD385A"/>
                </a:solidFill>
                <a:latin typeface="Figtree"/>
              </a:rPr>
              <a:t>STEP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97480"/>
            <a:ext cx="48463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FFFFFF"/>
                </a:solidFill>
                <a:latin typeface="Figtree"/>
              </a:rPr>
              <a:t>Collect Media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977639"/>
            <a:ext cx="44805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C8B6B6"/>
                </a:solidFill>
                <a:latin typeface="Figtree"/>
              </a:rPr>
              <a:t>Bring photos and videos in from anywhere - one library, one source of truth.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07024" y="1001306"/>
            <a:ext cx="6748272" cy="512970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Jam-2026-Home-Collect-Sc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20" y="1083602"/>
            <a:ext cx="6583680" cy="496511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C8B6B6"/>
                </a:solidFill>
                <a:latin typeface="Figtree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B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Jam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84048"/>
            <a:ext cx="925429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960120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FD385A"/>
                </a:solidFill>
                <a:latin typeface="Figtree"/>
              </a:rPr>
              <a:t>STEP 01  ·  COLLECT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48463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111827"/>
                </a:solidFill>
                <a:latin typeface="Figtree"/>
              </a:rPr>
              <a:t>Collect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03120"/>
            <a:ext cx="4846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D385A"/>
                </a:solidFill>
                <a:latin typeface="Figtree"/>
              </a:rPr>
              <a:t>●  </a:t>
            </a:r>
            <a:r>
              <a:rPr sz="1400" b="1">
                <a:solidFill>
                  <a:srgbClr val="111827"/>
                </a:solidFill>
                <a:latin typeface="Figtree"/>
              </a:rPr>
              <a:t>Upload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5" y="2395728"/>
            <a:ext cx="462686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>
                <a:solidFill>
                  <a:srgbClr val="4B5563"/>
                </a:solidFill>
                <a:latin typeface="Figtree"/>
              </a:rPr>
              <a:t>No size limits and support for every image and video format - including RAWs.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017520"/>
            <a:ext cx="4846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D385A"/>
                </a:solidFill>
                <a:latin typeface="Figtree"/>
              </a:rPr>
              <a:t>●  </a:t>
            </a:r>
            <a:r>
              <a:rPr sz="1400" b="1">
                <a:solidFill>
                  <a:srgbClr val="111827"/>
                </a:solidFill>
                <a:latin typeface="Figtree"/>
              </a:rPr>
              <a:t>User Generated Content (UGC)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5" y="3310128"/>
            <a:ext cx="462686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>
                <a:solidFill>
                  <a:srgbClr val="4B5563"/>
                </a:solidFill>
                <a:latin typeface="Figtree"/>
              </a:rPr>
              <a:t>Collect the content your community creates - upload forms, tagged posts and mentions, straight from your socials.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931920"/>
            <a:ext cx="4846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D385A"/>
                </a:solidFill>
                <a:latin typeface="Figtree"/>
              </a:rPr>
              <a:t>●  </a:t>
            </a:r>
            <a:r>
              <a:rPr sz="1400" b="1">
                <a:solidFill>
                  <a:srgbClr val="111827"/>
                </a:solidFill>
                <a:latin typeface="Figtree"/>
              </a:rPr>
              <a:t>Shopify Product Tag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5" y="4224528"/>
            <a:ext cx="462686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>
                <a:solidFill>
                  <a:srgbClr val="4B5563"/>
                </a:solidFill>
                <a:latin typeface="Figtree"/>
              </a:rPr>
              <a:t>Tag media to your Shopify products so every asset is linked to what it features.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846320"/>
            <a:ext cx="4846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D385A"/>
                </a:solidFill>
                <a:latin typeface="Figtree"/>
              </a:rPr>
              <a:t>●  </a:t>
            </a:r>
            <a:r>
              <a:rPr sz="1400" b="1">
                <a:solidFill>
                  <a:srgbClr val="111827"/>
                </a:solidFill>
                <a:latin typeface="Figtree"/>
              </a:rPr>
              <a:t>iOS &amp; Android App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2415" y="5138928"/>
            <a:ext cx="462686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>
                <a:solidFill>
                  <a:srgbClr val="4B5563"/>
                </a:solidFill>
                <a:latin typeface="Figtree"/>
              </a:rPr>
              <a:t>Capture and upload on the go - photos land straight in your library.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5897880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9CA3AF"/>
                </a:solidFill>
                <a:latin typeface="Figtree"/>
              </a:rPr>
              <a:t>Learn more:  </a:t>
            </a:r>
            <a:r>
              <a:rPr sz="1200" b="1">
                <a:solidFill>
                  <a:srgbClr val="FD385A"/>
                </a:solidFill>
                <a:latin typeface="Figtree"/>
              </a:rPr>
              <a:t>jamcontent.com/collect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715538" y="923544"/>
            <a:ext cx="4262564" cy="5285232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Jam_Collect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7834" y="1005840"/>
            <a:ext cx="4097972" cy="512064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9CA3AF"/>
                </a:solidFill>
                <a:latin typeface="Figtree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70D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-320040" y="-1371600"/>
            <a:ext cx="640080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0" b="1">
                <a:solidFill>
                  <a:srgbClr val="54161A"/>
                </a:solidFill>
                <a:latin typeface="Figtree"/>
              </a:rPr>
              <a:t>02</a:t>
            </a:r>
          </a:p>
        </p:txBody>
      </p:sp>
      <p:pic>
        <p:nvPicPr>
          <p:cNvPr id="4" name="Picture 3" descr="LogoJam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84048"/>
            <a:ext cx="925429" cy="3108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2286000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FD385A"/>
                </a:solidFill>
                <a:latin typeface="Figtree"/>
              </a:rPr>
              <a:t>STEP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97480"/>
            <a:ext cx="48463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FFFFFF"/>
                </a:solidFill>
                <a:latin typeface="Figtree"/>
              </a:rPr>
              <a:t>Organise Your Content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977639"/>
            <a:ext cx="44805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C8B6B6"/>
                </a:solidFill>
                <a:latin typeface="Figtree"/>
              </a:rPr>
              <a:t>AI-powered search and smart collections, so anyone can find anything in seconds.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07024" y="1011003"/>
            <a:ext cx="6748272" cy="5110314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Jam-2026-Home-Organise-Sc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20" y="1093299"/>
            <a:ext cx="6583680" cy="494572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C8B6B6"/>
                </a:solidFill>
                <a:latin typeface="Figtree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B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Jam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84048"/>
            <a:ext cx="925429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960120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FD385A"/>
                </a:solidFill>
                <a:latin typeface="Figtree"/>
              </a:rPr>
              <a:t>STEP 02  ·  ORGANISE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48463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111827"/>
                </a:solidFill>
                <a:latin typeface="Figtree"/>
              </a:rPr>
              <a:t>Organise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03120"/>
            <a:ext cx="4846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D385A"/>
                </a:solidFill>
                <a:latin typeface="Figtree"/>
              </a:rPr>
              <a:t>●  </a:t>
            </a:r>
            <a:r>
              <a:rPr sz="1400" b="1">
                <a:solidFill>
                  <a:srgbClr val="111827"/>
                </a:solidFill>
                <a:latin typeface="Figtree"/>
              </a:rPr>
              <a:t>Organising, Searching, Filtering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5" y="2395728"/>
            <a:ext cx="462686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>
                <a:solidFill>
                  <a:srgbClr val="4B5563"/>
                </a:solidFill>
                <a:latin typeface="Figtree"/>
              </a:rPr>
              <a:t>AI tags every file automatically, so you can search by what is actually in the shot.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017520"/>
            <a:ext cx="4846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D385A"/>
                </a:solidFill>
                <a:latin typeface="Figtree"/>
              </a:rPr>
              <a:t>●  </a:t>
            </a:r>
            <a:r>
              <a:rPr sz="1400" b="1">
                <a:solidFill>
                  <a:srgbClr val="111827"/>
                </a:solidFill>
                <a:latin typeface="Figtree"/>
              </a:rPr>
              <a:t>Collections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5" y="3310128"/>
            <a:ext cx="462686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>
                <a:solidFill>
                  <a:srgbClr val="4B5563"/>
                </a:solidFill>
                <a:latin typeface="Figtree"/>
              </a:rPr>
              <a:t>Group media into shared collections for campaigns, events and teams.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931920"/>
            <a:ext cx="4846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D385A"/>
                </a:solidFill>
                <a:latin typeface="Figtree"/>
              </a:rPr>
              <a:t>●  </a:t>
            </a:r>
            <a:r>
              <a:rPr sz="1400" b="1">
                <a:solidFill>
                  <a:srgbClr val="111827"/>
                </a:solidFill>
                <a:latin typeface="Figtree"/>
              </a:rPr>
              <a:t>Smart Collections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5" y="4224528"/>
            <a:ext cx="462686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>
                <a:solidFill>
                  <a:srgbClr val="4B5563"/>
                </a:solidFill>
                <a:latin typeface="Figtree"/>
              </a:rPr>
              <a:t>Set the rules once and new media sorts itself into the right place.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846320"/>
            <a:ext cx="4846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D385A"/>
                </a:solidFill>
                <a:latin typeface="Figtree"/>
              </a:rPr>
              <a:t>●  </a:t>
            </a:r>
            <a:r>
              <a:rPr sz="1400" b="1">
                <a:solidFill>
                  <a:srgbClr val="111827"/>
                </a:solidFill>
                <a:latin typeface="Figtree"/>
              </a:rPr>
              <a:t>People Face Detection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2415" y="5138928"/>
            <a:ext cx="462686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>
                <a:solidFill>
                  <a:srgbClr val="4B5563"/>
                </a:solidFill>
                <a:latin typeface="Figtree"/>
              </a:rPr>
              <a:t>Find every photo of a person in one click with automatic face matching.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5897880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9CA3AF"/>
                </a:solidFill>
                <a:latin typeface="Figtree"/>
              </a:rPr>
              <a:t>Learn more:  </a:t>
            </a:r>
            <a:r>
              <a:rPr sz="1200" b="1">
                <a:solidFill>
                  <a:srgbClr val="FD385A"/>
                </a:solidFill>
                <a:latin typeface="Figtree"/>
              </a:rPr>
              <a:t>jamcontent.com/organise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861304" y="1306449"/>
            <a:ext cx="5971032" cy="4519422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Jam_Organi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388745"/>
            <a:ext cx="5806440" cy="435483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9CA3AF"/>
                </a:solidFill>
                <a:latin typeface="Figtree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70D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-320040" y="-1371600"/>
            <a:ext cx="640080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0" b="1">
                <a:solidFill>
                  <a:srgbClr val="54161A"/>
                </a:solidFill>
                <a:latin typeface="Figtree"/>
              </a:rPr>
              <a:t>03</a:t>
            </a:r>
          </a:p>
        </p:txBody>
      </p:sp>
      <p:pic>
        <p:nvPicPr>
          <p:cNvPr id="4" name="Picture 3" descr="LogoJam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84048"/>
            <a:ext cx="925429" cy="3108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2286000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FD385A"/>
                </a:solidFill>
                <a:latin typeface="Figtree"/>
              </a:rPr>
              <a:t>STEP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97480"/>
            <a:ext cx="48463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FFFFFF"/>
                </a:solidFill>
                <a:latin typeface="Figtree"/>
              </a:rPr>
              <a:t>Share to Your Socials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977639"/>
            <a:ext cx="44805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C8B6B6"/>
                </a:solidFill>
                <a:latin typeface="Figtree"/>
              </a:rPr>
              <a:t>Plan, schedule, publish and reply - all without leaving Jam.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983480"/>
            <a:ext cx="4480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C8B6B6"/>
                </a:solidFill>
                <a:latin typeface="Figtree"/>
              </a:rPr>
              <a:t>Instagram · Facebook · TikTok · LinkedIn · YouTube · X · Pinterest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07024" y="1009293"/>
            <a:ext cx="6748272" cy="5113734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Jam-2026-Home-Publish-Sc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20" y="1091589"/>
            <a:ext cx="6583680" cy="494914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C8B6B6"/>
                </a:solidFill>
                <a:latin typeface="Figtree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B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Jam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84048"/>
            <a:ext cx="925429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960120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FD385A"/>
                </a:solidFill>
                <a:latin typeface="Figtree"/>
              </a:rPr>
              <a:t>STEP 03  ·  SHARE &amp; ENGAGE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48463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111827"/>
                </a:solidFill>
                <a:latin typeface="Figtree"/>
              </a:rPr>
              <a:t>Share &amp; Engage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03120"/>
            <a:ext cx="4846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D385A"/>
                </a:solidFill>
                <a:latin typeface="Figtree"/>
              </a:rPr>
              <a:t>●  </a:t>
            </a:r>
            <a:r>
              <a:rPr sz="1400" b="1">
                <a:solidFill>
                  <a:srgbClr val="111827"/>
                </a:solidFill>
                <a:latin typeface="Figtree"/>
              </a:rPr>
              <a:t>Scheduling &amp; Posting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2415" y="2395728"/>
            <a:ext cx="462686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>
                <a:solidFill>
                  <a:srgbClr val="4B5563"/>
                </a:solidFill>
                <a:latin typeface="Figtree"/>
              </a:rPr>
              <a:t>Plan your calendar and publish to every platform at the right time.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017520"/>
            <a:ext cx="4846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D385A"/>
                </a:solidFill>
                <a:latin typeface="Figtree"/>
              </a:rPr>
              <a:t>●  </a:t>
            </a:r>
            <a:r>
              <a:rPr sz="1400" b="1">
                <a:solidFill>
                  <a:srgbClr val="111827"/>
                </a:solidFill>
                <a:latin typeface="Figtree"/>
              </a:rPr>
              <a:t>AI Auto Caption &amp; Attribution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5" y="3310128"/>
            <a:ext cx="462686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>
                <a:solidFill>
                  <a:srgbClr val="4B5563"/>
                </a:solidFill>
                <a:latin typeface="Figtree"/>
              </a:rPr>
              <a:t>Generate on-brand captions and credit original creators automatically.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931920"/>
            <a:ext cx="4846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D385A"/>
                </a:solidFill>
                <a:latin typeface="Figtree"/>
              </a:rPr>
              <a:t>●  </a:t>
            </a:r>
            <a:r>
              <a:rPr sz="1400" b="1">
                <a:solidFill>
                  <a:srgbClr val="111827"/>
                </a:solidFill>
                <a:latin typeface="Figtree"/>
              </a:rPr>
              <a:t>Social Inbox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5" y="4224528"/>
            <a:ext cx="462686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>
                <a:solidFill>
                  <a:srgbClr val="4B5563"/>
                </a:solidFill>
                <a:latin typeface="Figtree"/>
              </a:rPr>
              <a:t>Reply to every comment, DM and mention from a single inbox.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846320"/>
            <a:ext cx="4846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FD385A"/>
                </a:solidFill>
                <a:latin typeface="Figtree"/>
              </a:rPr>
              <a:t>●  </a:t>
            </a:r>
            <a:r>
              <a:rPr sz="1400" b="1">
                <a:solidFill>
                  <a:srgbClr val="111827"/>
                </a:solidFill>
                <a:latin typeface="Figtree"/>
              </a:rPr>
              <a:t>Link in Bio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2415" y="5138928"/>
            <a:ext cx="462686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>
                <a:solidFill>
                  <a:srgbClr val="4B5563"/>
                </a:solidFill>
                <a:latin typeface="Figtree"/>
              </a:rPr>
              <a:t>Turn the link in your bio into a trackable, clickable landing page.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5897880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9CA3AF"/>
                </a:solidFill>
                <a:latin typeface="Figtree"/>
              </a:rPr>
              <a:t>Learn more:  </a:t>
            </a:r>
            <a:r>
              <a:rPr sz="1200" b="1">
                <a:solidFill>
                  <a:srgbClr val="FD385A"/>
                </a:solidFill>
                <a:latin typeface="Figtree"/>
              </a:rPr>
              <a:t>jamcontent.com/social-scheduling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861304" y="1306449"/>
            <a:ext cx="5971032" cy="4519422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Jam_Soci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388745"/>
            <a:ext cx="5806440" cy="435483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9CA3AF"/>
                </a:solidFill>
                <a:latin typeface="Figtree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Jam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84048"/>
            <a:ext cx="925429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868680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FD385A"/>
                </a:solidFill>
                <a:latin typeface="Figtree"/>
              </a:rPr>
              <a:t>INTEGRATIONS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61872"/>
            <a:ext cx="8229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>
                <a:solidFill>
                  <a:srgbClr val="111827"/>
                </a:solidFill>
                <a:latin typeface="Figtree"/>
              </a:rPr>
              <a:t>Works with your stack.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47088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>
                <a:solidFill>
                  <a:srgbClr val="4B5563"/>
                </a:solidFill>
                <a:latin typeface="Figtree"/>
              </a:rPr>
              <a:t>Connect Jam with all your favorite platforms.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221992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D385A"/>
                </a:solidFill>
                <a:latin typeface="Figtree"/>
              </a:rPr>
              <a:t>SOCIAL</a:t>
            </a:r>
          </a:p>
        </p:txBody>
      </p:sp>
      <p:pic>
        <p:nvPicPr>
          <p:cNvPr id="8" name="Picture 7" descr="brand_instagr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139" y="2514600"/>
            <a:ext cx="402336" cy="4023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58087" y="3026664"/>
            <a:ext cx="1234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4B5563"/>
                </a:solidFill>
                <a:latin typeface="Figtree"/>
              </a:rPr>
              <a:t>Instagram</a:t>
            </a:r>
          </a:p>
        </p:txBody>
      </p:sp>
      <p:pic>
        <p:nvPicPr>
          <p:cNvPr id="10" name="Picture 9" descr="brand_faceboo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579" y="2514600"/>
            <a:ext cx="402336" cy="40233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92527" y="3026664"/>
            <a:ext cx="1234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4B5563"/>
                </a:solidFill>
                <a:latin typeface="Figtree"/>
              </a:rPr>
              <a:t>Facebook</a:t>
            </a:r>
          </a:p>
        </p:txBody>
      </p:sp>
      <p:pic>
        <p:nvPicPr>
          <p:cNvPr id="12" name="Picture 11" descr="brand_tikto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019" y="2514600"/>
            <a:ext cx="402336" cy="4023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26967" y="3026664"/>
            <a:ext cx="1234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4B5563"/>
                </a:solidFill>
                <a:latin typeface="Figtree"/>
              </a:rPr>
              <a:t>TikTok</a:t>
            </a:r>
          </a:p>
        </p:txBody>
      </p:sp>
      <p:pic>
        <p:nvPicPr>
          <p:cNvPr id="14" name="Picture 13" descr="brand_linkedi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7459" y="2514600"/>
            <a:ext cx="402336" cy="40233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861407" y="3026664"/>
            <a:ext cx="1234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4B5563"/>
                </a:solidFill>
                <a:latin typeface="Figtree"/>
              </a:rPr>
              <a:t>LinkedIn</a:t>
            </a:r>
          </a:p>
        </p:txBody>
      </p:sp>
      <p:pic>
        <p:nvPicPr>
          <p:cNvPr id="16" name="Picture 15" descr="brand_youtub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1899" y="2514600"/>
            <a:ext cx="402336" cy="40233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095847" y="3026664"/>
            <a:ext cx="1234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4B5563"/>
                </a:solidFill>
                <a:latin typeface="Figtree"/>
              </a:rPr>
              <a:t>YouTube</a:t>
            </a:r>
          </a:p>
        </p:txBody>
      </p:sp>
      <p:pic>
        <p:nvPicPr>
          <p:cNvPr id="18" name="Picture 17" descr="brand_x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6339" y="2514600"/>
            <a:ext cx="402336" cy="40233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330287" y="3026664"/>
            <a:ext cx="1234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4B5563"/>
                </a:solidFill>
                <a:latin typeface="Figtree"/>
              </a:rPr>
              <a:t>X</a:t>
            </a:r>
          </a:p>
        </p:txBody>
      </p:sp>
      <p:pic>
        <p:nvPicPr>
          <p:cNvPr id="20" name="Picture 19" descr="brand_pinteres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80779" y="2514600"/>
            <a:ext cx="402336" cy="40233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564727" y="3026664"/>
            <a:ext cx="1234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4B5563"/>
                </a:solidFill>
                <a:latin typeface="Figtree"/>
              </a:rPr>
              <a:t>Pinterest</a:t>
            </a:r>
          </a:p>
        </p:txBody>
      </p:sp>
      <p:pic>
        <p:nvPicPr>
          <p:cNvPr id="22" name="Picture 21" descr="brand_stor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15219" y="2514600"/>
            <a:ext cx="402336" cy="40233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799167" y="3026664"/>
            <a:ext cx="1234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4B5563"/>
                </a:solidFill>
                <a:latin typeface="Figtree"/>
              </a:rPr>
              <a:t>Google Business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3703320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D385A"/>
                </a:solidFill>
                <a:latin typeface="Figtree"/>
              </a:rPr>
              <a:t>CONTENT</a:t>
            </a:r>
          </a:p>
        </p:txBody>
      </p:sp>
      <p:pic>
        <p:nvPicPr>
          <p:cNvPr id="25" name="Picture 24" descr="brand_google_driv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9215" y="3995928"/>
            <a:ext cx="402336" cy="40233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00887" y="4507992"/>
            <a:ext cx="10789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4B5563"/>
                </a:solidFill>
                <a:latin typeface="Figtree"/>
              </a:rPr>
              <a:t>Google Drive</a:t>
            </a:r>
          </a:p>
        </p:txBody>
      </p:sp>
      <p:pic>
        <p:nvPicPr>
          <p:cNvPr id="27" name="Picture 26" descr="brand_dropbox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18207" y="3995928"/>
            <a:ext cx="402336" cy="40233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779879" y="4507992"/>
            <a:ext cx="10789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4B5563"/>
                </a:solidFill>
                <a:latin typeface="Figtree"/>
              </a:rPr>
              <a:t>Dropbox</a:t>
            </a:r>
          </a:p>
        </p:txBody>
      </p:sp>
      <p:pic>
        <p:nvPicPr>
          <p:cNvPr id="29" name="Picture 28" descr="box_logo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97199" y="4090583"/>
            <a:ext cx="402336" cy="213026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858871" y="4507992"/>
            <a:ext cx="10789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4B5563"/>
                </a:solidFill>
                <a:latin typeface="Figtree"/>
              </a:rPr>
              <a:t>Box</a:t>
            </a:r>
          </a:p>
        </p:txBody>
      </p:sp>
      <p:pic>
        <p:nvPicPr>
          <p:cNvPr id="31" name="Picture 30" descr="Iconik-Black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76191" y="4123806"/>
            <a:ext cx="402336" cy="14657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937863" y="4507992"/>
            <a:ext cx="10789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4B5563"/>
                </a:solidFill>
                <a:latin typeface="Figtree"/>
              </a:rPr>
              <a:t>Iconik</a:t>
            </a:r>
          </a:p>
        </p:txBody>
      </p:sp>
      <p:pic>
        <p:nvPicPr>
          <p:cNvPr id="33" name="Picture 32" descr="brand_shopify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55183" y="3995928"/>
            <a:ext cx="402336" cy="40233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016855" y="4507992"/>
            <a:ext cx="10789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4B5563"/>
                </a:solidFill>
                <a:latin typeface="Figtree"/>
              </a:rPr>
              <a:t>Shopify</a:t>
            </a:r>
          </a:p>
        </p:txBody>
      </p:sp>
      <p:pic>
        <p:nvPicPr>
          <p:cNvPr id="35" name="Picture 34" descr="canva_full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34175" y="3995928"/>
            <a:ext cx="402336" cy="40233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6095847" y="4507992"/>
            <a:ext cx="10789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4B5563"/>
                </a:solidFill>
                <a:latin typeface="Figtree"/>
              </a:rPr>
              <a:t>Canva</a:t>
            </a:r>
          </a:p>
        </p:txBody>
      </p:sp>
      <p:pic>
        <p:nvPicPr>
          <p:cNvPr id="37" name="Picture 36" descr="brand_unsplash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513167" y="3995928"/>
            <a:ext cx="402336" cy="40233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174839" y="4507992"/>
            <a:ext cx="10789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4B5563"/>
                </a:solidFill>
                <a:latin typeface="Figtree"/>
              </a:rPr>
              <a:t>Unsplash</a:t>
            </a:r>
          </a:p>
        </p:txBody>
      </p:sp>
      <p:pic>
        <p:nvPicPr>
          <p:cNvPr id="39" name="Picture 38" descr="brand_slack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92159" y="3995928"/>
            <a:ext cx="402336" cy="402336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8253831" y="4507992"/>
            <a:ext cx="10789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4B5563"/>
                </a:solidFill>
                <a:latin typeface="Figtree"/>
              </a:rPr>
              <a:t>Slack</a:t>
            </a:r>
          </a:p>
        </p:txBody>
      </p:sp>
      <p:pic>
        <p:nvPicPr>
          <p:cNvPr id="41" name="Picture 40" descr="claude_full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671151" y="3995928"/>
            <a:ext cx="402336" cy="402336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9332823" y="4507992"/>
            <a:ext cx="10789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4B5563"/>
                </a:solidFill>
                <a:latin typeface="Figtree"/>
              </a:rPr>
              <a:t>Claude</a:t>
            </a:r>
          </a:p>
        </p:txBody>
      </p:sp>
      <p:pic>
        <p:nvPicPr>
          <p:cNvPr id="43" name="Picture 42" descr="openai_full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750143" y="3995928"/>
            <a:ext cx="402336" cy="402336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0411815" y="4507992"/>
            <a:ext cx="107899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0">
                <a:solidFill>
                  <a:srgbClr val="4B5563"/>
                </a:solidFill>
                <a:latin typeface="Figtree"/>
              </a:rPr>
              <a:t>ChatGPT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2167128" y="5440680"/>
            <a:ext cx="7863840" cy="658368"/>
          </a:xfrm>
          <a:prstGeom prst="roundRect">
            <a:avLst>
              <a:gd name="adj" fmla="val 50000"/>
            </a:avLst>
          </a:prstGeom>
          <a:solidFill>
            <a:srgbClr val="FFE9EE"/>
          </a:solidFill>
          <a:ln w="12700">
            <a:solidFill>
              <a:srgbClr val="FFC9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D385A"/>
                </a:solidFill>
                <a:latin typeface="Figtree"/>
              </a:rPr>
              <a:t>From DAM to Jam.</a:t>
            </a:r>
            <a:r>
              <a:rPr sz="1300" b="0">
                <a:solidFill>
                  <a:srgbClr val="4B5563"/>
                </a:solidFill>
                <a:latin typeface="Figtree"/>
              </a:rPr>
              <a:t>  We can migrate from any platform and integrate to Jam.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9CA3AF"/>
                </a:solidFill>
                <a:latin typeface="Figtree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B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Jam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84048"/>
            <a:ext cx="925429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868680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FD385A"/>
                </a:solidFill>
                <a:latin typeface="Figtree"/>
              </a:rPr>
              <a:t>USE CASES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61872"/>
            <a:ext cx="8229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>
                <a:solidFill>
                  <a:srgbClr val="111827"/>
                </a:solidFill>
                <a:latin typeface="Figtree"/>
              </a:rPr>
              <a:t>How teams Jam.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011680"/>
            <a:ext cx="3401568" cy="397763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143000" y="2304288"/>
            <a:ext cx="502920" cy="8229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E3C6B"/>
              </a:gs>
              <a:gs pos="100000">
                <a:srgbClr val="FB2A2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43000" y="2560320"/>
            <a:ext cx="27614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900" b="1">
                <a:solidFill>
                  <a:srgbClr val="111827"/>
                </a:solidFill>
                <a:latin typeface="Figtree"/>
              </a:rPr>
              <a:t>Events &amp; Sports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9232"/>
            <a:ext cx="2761488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4B5563"/>
                </a:solidFill>
                <a:latin typeface="Figtree"/>
              </a:rPr>
              <a:t>Capture every moment on the ground, find every face, and share highlights while the crowd is still buzzing.</a:t>
            </a:r>
          </a:p>
        </p:txBody>
      </p:sp>
      <p:pic>
        <p:nvPicPr>
          <p:cNvPr id="10" name="Picture 9" descr="cloud_arrow_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895343"/>
            <a:ext cx="173736" cy="17373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26464" y="3886199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111827"/>
                </a:solidFill>
                <a:latin typeface="Figtree"/>
              </a:rPr>
              <a:t>Upload form &amp; QR code</a:t>
            </a:r>
          </a:p>
        </p:txBody>
      </p:sp>
      <p:pic>
        <p:nvPicPr>
          <p:cNvPr id="12" name="Picture 11" descr="mobile_sc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206239"/>
            <a:ext cx="173736" cy="1737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26464" y="4197095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111827"/>
                </a:solidFill>
                <a:latin typeface="Figtree"/>
              </a:rPr>
              <a:t>iOS &amp; Android capture app</a:t>
            </a:r>
          </a:p>
        </p:txBody>
      </p:sp>
      <p:pic>
        <p:nvPicPr>
          <p:cNvPr id="14" name="Picture 13" descr="face_smi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4517135"/>
            <a:ext cx="173736" cy="17373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26464" y="4507991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111827"/>
                </a:solidFill>
                <a:latin typeface="Figtree"/>
              </a:rPr>
              <a:t>People face detection</a:t>
            </a:r>
          </a:p>
        </p:txBody>
      </p:sp>
      <p:pic>
        <p:nvPicPr>
          <p:cNvPr id="16" name="Picture 15" descr="magnifying_glas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4828031"/>
            <a:ext cx="173736" cy="17373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426464" y="4818887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111827"/>
                </a:solidFill>
                <a:latin typeface="Figtree"/>
              </a:rPr>
              <a:t>AI tagging &amp; search</a:t>
            </a:r>
          </a:p>
        </p:txBody>
      </p:sp>
      <p:pic>
        <p:nvPicPr>
          <p:cNvPr id="18" name="Picture 17" descr="image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0" y="5138927"/>
            <a:ext cx="173736" cy="17373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426464" y="5129783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111827"/>
                </a:solidFill>
                <a:latin typeface="Figtree"/>
              </a:rPr>
              <a:t>Shareable galleries</a:t>
            </a:r>
          </a:p>
        </p:txBody>
      </p:sp>
      <p:pic>
        <p:nvPicPr>
          <p:cNvPr id="20" name="Picture 19" descr="calenda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3000" y="5449823"/>
            <a:ext cx="173736" cy="17373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426464" y="5440679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111827"/>
                </a:solidFill>
                <a:latin typeface="Figtree"/>
              </a:rPr>
              <a:t>Scheduling &amp; posting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5424" y="2011680"/>
            <a:ext cx="3401568" cy="397763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4855464" y="2304288"/>
            <a:ext cx="502920" cy="8229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E3C6B"/>
              </a:gs>
              <a:gs pos="100000">
                <a:srgbClr val="FB2A2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855464" y="2560320"/>
            <a:ext cx="27614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900" b="1">
                <a:solidFill>
                  <a:srgbClr val="111827"/>
                </a:solidFill>
                <a:latin typeface="Figtree"/>
              </a:rPr>
              <a:t>Ecommerce Brands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55464" y="2999232"/>
            <a:ext cx="2761488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4B5563"/>
                </a:solidFill>
                <a:latin typeface="Figtree"/>
              </a:rPr>
              <a:t>Every product shoot, campaign and UGC drop in one library - with media synced straight to your Shopify products.</a:t>
            </a:r>
          </a:p>
        </p:txBody>
      </p:sp>
      <p:pic>
        <p:nvPicPr>
          <p:cNvPr id="26" name="Picture 25" descr="shopif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5464" y="3895343"/>
            <a:ext cx="173736" cy="17373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138928" y="3886199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111827"/>
                </a:solidFill>
                <a:latin typeface="Figtree"/>
              </a:rPr>
              <a:t>Shopify product tag &amp; sync</a:t>
            </a:r>
          </a:p>
        </p:txBody>
      </p:sp>
      <p:pic>
        <p:nvPicPr>
          <p:cNvPr id="28" name="Picture 27" descr="users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55464" y="4206239"/>
            <a:ext cx="173736" cy="17373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138928" y="4197095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111827"/>
                </a:solidFill>
                <a:latin typeface="Figtree"/>
              </a:rPr>
              <a:t>User generated content (UGC)</a:t>
            </a:r>
          </a:p>
        </p:txBody>
      </p:sp>
      <p:pic>
        <p:nvPicPr>
          <p:cNvPr id="30" name="Picture 29" descr="sparkles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55464" y="4517135"/>
            <a:ext cx="173736" cy="173736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138928" y="4507991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111827"/>
                </a:solidFill>
                <a:latin typeface="Figtree"/>
              </a:rPr>
              <a:t>AI captions &amp; attribution</a:t>
            </a:r>
          </a:p>
        </p:txBody>
      </p:sp>
      <p:pic>
        <p:nvPicPr>
          <p:cNvPr id="32" name="Picture 31" descr="wand_magic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5464" y="4828031"/>
            <a:ext cx="173736" cy="173736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5138928" y="4818887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111827"/>
                </a:solidFill>
                <a:latin typeface="Figtree"/>
              </a:rPr>
              <a:t>Smart collections</a:t>
            </a:r>
          </a:p>
        </p:txBody>
      </p:sp>
      <p:pic>
        <p:nvPicPr>
          <p:cNvPr id="34" name="Picture 33" descr="link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55464" y="5138927"/>
            <a:ext cx="173736" cy="173736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138928" y="5129783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111827"/>
                </a:solidFill>
                <a:latin typeface="Figtree"/>
              </a:rPr>
              <a:t>Link in bio</a:t>
            </a:r>
          </a:p>
        </p:txBody>
      </p:sp>
      <p:pic>
        <p:nvPicPr>
          <p:cNvPr id="36" name="Picture 35" descr="calenda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5464" y="5449823"/>
            <a:ext cx="173736" cy="173736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138928" y="5440679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111827"/>
                </a:solidFill>
                <a:latin typeface="Figtree"/>
              </a:rPr>
              <a:t>Scheduling &amp; posting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247888" y="2011680"/>
            <a:ext cx="3401568" cy="397763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8567928" y="2304288"/>
            <a:ext cx="502920" cy="8229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E3C6B"/>
              </a:gs>
              <a:gs pos="100000">
                <a:srgbClr val="FB2A2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567928" y="2560320"/>
            <a:ext cx="27614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900" b="1">
                <a:solidFill>
                  <a:srgbClr val="111827"/>
                </a:solidFill>
                <a:latin typeface="Figtree"/>
              </a:rPr>
              <a:t>Agencies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567928" y="2999232"/>
            <a:ext cx="2761488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4B5563"/>
                </a:solidFill>
                <a:latin typeface="Figtree"/>
              </a:rPr>
              <a:t>Keep every client's media organised in collections, route posts through approvals, and publish across every channel.</a:t>
            </a:r>
          </a:p>
        </p:txBody>
      </p:sp>
      <p:pic>
        <p:nvPicPr>
          <p:cNvPr id="42" name="Picture 41" descr="folder_open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67928" y="3895343"/>
            <a:ext cx="173736" cy="173736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8851392" y="3886199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111827"/>
                </a:solidFill>
                <a:latin typeface="Figtree"/>
              </a:rPr>
              <a:t>Shared collections</a:t>
            </a:r>
          </a:p>
        </p:txBody>
      </p:sp>
      <p:pic>
        <p:nvPicPr>
          <p:cNvPr id="44" name="Picture 43" descr="circle_check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67928" y="4206239"/>
            <a:ext cx="173736" cy="173736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8851392" y="4197095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111827"/>
                </a:solidFill>
                <a:latin typeface="Figtree"/>
              </a:rPr>
              <a:t>Post approvals</a:t>
            </a:r>
          </a:p>
        </p:txBody>
      </p:sp>
      <p:pic>
        <p:nvPicPr>
          <p:cNvPr id="46" name="Picture 45" descr="calenda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67928" y="4517135"/>
            <a:ext cx="173736" cy="173736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8851392" y="4507991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111827"/>
                </a:solidFill>
                <a:latin typeface="Figtree"/>
              </a:rPr>
              <a:t>Scheduling &amp; posting</a:t>
            </a:r>
          </a:p>
        </p:txBody>
      </p:sp>
      <p:pic>
        <p:nvPicPr>
          <p:cNvPr id="48" name="Picture 47" descr="comments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567928" y="4828031"/>
            <a:ext cx="173736" cy="173736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8851392" y="4818887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111827"/>
                </a:solidFill>
                <a:latin typeface="Figtree"/>
              </a:rPr>
              <a:t>Social inbox</a:t>
            </a:r>
          </a:p>
        </p:txBody>
      </p:sp>
      <p:pic>
        <p:nvPicPr>
          <p:cNvPr id="50" name="Picture 49" descr="sparkles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67928" y="5138927"/>
            <a:ext cx="173736" cy="173736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8851392" y="5129783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111827"/>
                </a:solidFill>
                <a:latin typeface="Figtree"/>
              </a:rPr>
              <a:t>AI auto captions</a:t>
            </a:r>
          </a:p>
        </p:txBody>
      </p:sp>
      <p:pic>
        <p:nvPicPr>
          <p:cNvPr id="52" name="Picture 51" descr="chart_simpl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67928" y="5449823"/>
            <a:ext cx="173736" cy="173736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8851392" y="5440679"/>
            <a:ext cx="248716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111827"/>
                </a:solidFill>
                <a:latin typeface="Figtree"/>
              </a:rPr>
              <a:t>Analytics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9CA3AF"/>
                </a:solidFill>
                <a:latin typeface="Figtree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70D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Jam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84048"/>
            <a:ext cx="925429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868680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FD385A"/>
                </a:solidFill>
                <a:latin typeface="Figtree"/>
              </a:rPr>
              <a:t>FOR LARGER TEAMS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61872"/>
            <a:ext cx="8229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Figtree"/>
              </a:rPr>
              <a:t>Jam Enterprise.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901952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>
                <a:solidFill>
                  <a:srgbClr val="C8B6B6"/>
                </a:solidFill>
                <a:latin typeface="Figtree"/>
              </a:rPr>
              <a:t>Additional features, services and support for enterprise customers.</a:t>
            </a:r>
          </a:p>
        </p:txBody>
      </p:sp>
      <p:pic>
        <p:nvPicPr>
          <p:cNvPr id="7" name="Picture 6" descr="ent_glob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487168"/>
            <a:ext cx="274320" cy="2743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98448" y="2505456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Figtree"/>
              </a:rPr>
              <a:t>Custom domains &amp; whitelabelling</a:t>
            </a:r>
          </a:p>
        </p:txBody>
      </p:sp>
      <p:pic>
        <p:nvPicPr>
          <p:cNvPr id="9" name="Picture 8" descr="ent_box_archiv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3072384"/>
            <a:ext cx="274320" cy="2743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98448" y="3090672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Figtree"/>
              </a:rPr>
              <a:t>Cold archival storage</a:t>
            </a:r>
          </a:p>
        </p:txBody>
      </p:sp>
      <p:pic>
        <p:nvPicPr>
          <p:cNvPr id="11" name="Picture 10" descr="ent_shield_check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" y="3657600"/>
            <a:ext cx="274320" cy="2743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98448" y="3675888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Figtree"/>
              </a:rPr>
              <a:t>Single sign-on (SSO)</a:t>
            </a:r>
          </a:p>
        </p:txBody>
      </p:sp>
      <p:pic>
        <p:nvPicPr>
          <p:cNvPr id="13" name="Picture 12" descr="ent_puzzle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60" y="4242816"/>
            <a:ext cx="274320" cy="2743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98448" y="4261104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Figtree"/>
              </a:rPr>
              <a:t>Custom integrations</a:t>
            </a:r>
          </a:p>
        </p:txBody>
      </p:sp>
      <p:pic>
        <p:nvPicPr>
          <p:cNvPr id="15" name="Picture 14" descr="ent_user_lock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960" y="4828032"/>
            <a:ext cx="274320" cy="2743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98448" y="4846320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Figtree"/>
              </a:rPr>
              <a:t>Granular user permissions</a:t>
            </a:r>
          </a:p>
        </p:txBody>
      </p:sp>
      <p:pic>
        <p:nvPicPr>
          <p:cNvPr id="17" name="Picture 16" descr="ent_migrate_whit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960" y="5413248"/>
            <a:ext cx="274320" cy="27432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298448" y="5431536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Figtree"/>
              </a:rPr>
              <a:t>Complimentary DAM / storage migration</a:t>
            </a:r>
          </a:p>
        </p:txBody>
      </p:sp>
      <p:pic>
        <p:nvPicPr>
          <p:cNvPr id="19" name="Picture 18" descr="ent_headset_whit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2240" y="2487168"/>
            <a:ext cx="274320" cy="27432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967728" y="2505456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Figtree"/>
              </a:rPr>
              <a:t>Dedicated customer support</a:t>
            </a:r>
          </a:p>
        </p:txBody>
      </p:sp>
      <p:pic>
        <p:nvPicPr>
          <p:cNvPr id="21" name="Picture 20" descr="ent_graduation_whit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92240" y="3072384"/>
            <a:ext cx="274320" cy="27432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967728" y="3090672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Figtree"/>
              </a:rPr>
              <a:t>Full team training</a:t>
            </a:r>
          </a:p>
        </p:txBody>
      </p:sp>
      <p:pic>
        <p:nvPicPr>
          <p:cNvPr id="23" name="Picture 22" descr="ent_plug_whit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92240" y="3657600"/>
            <a:ext cx="274320" cy="27432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967728" y="3675888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Figtree"/>
              </a:rPr>
              <a:t>Full API &amp; MCP access</a:t>
            </a:r>
          </a:p>
        </p:txBody>
      </p:sp>
      <p:pic>
        <p:nvPicPr>
          <p:cNvPr id="25" name="Picture 24" descr="ent_clipboard_whit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92240" y="4242816"/>
            <a:ext cx="274320" cy="27432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967728" y="4261104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Figtree"/>
              </a:rPr>
              <a:t>Audit logs &amp; activity history</a:t>
            </a:r>
          </a:p>
        </p:txBody>
      </p:sp>
      <p:pic>
        <p:nvPicPr>
          <p:cNvPr id="27" name="Picture 26" descr="ent_database_whit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92240" y="4828032"/>
            <a:ext cx="274320" cy="27432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967728" y="4846320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Figtree"/>
              </a:rPr>
              <a:t>Localised Storage (AU, US, EU, UK)</a:t>
            </a:r>
          </a:p>
        </p:txBody>
      </p:sp>
      <p:pic>
        <p:nvPicPr>
          <p:cNvPr id="29" name="Picture 28" descr="ent_contract_whit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92240" y="5413248"/>
            <a:ext cx="274320" cy="27432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967728" y="5431536"/>
            <a:ext cx="4846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Figtree"/>
              </a:rPr>
              <a:t>Enterprise SLAs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C8B6B6"/>
                </a:solidFill>
                <a:latin typeface="Figtree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B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Jam_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84048"/>
            <a:ext cx="925429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960120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FD385A"/>
                </a:solidFill>
                <a:latin typeface="Figtree"/>
              </a:rPr>
              <a:t>ABOUT JAM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71600"/>
            <a:ext cx="10058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>
                <a:solidFill>
                  <a:srgbClr val="111827"/>
                </a:solidFill>
                <a:latin typeface="Figtree"/>
              </a:rPr>
              <a:t>From Sydney. Founded in 2024.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21408"/>
            <a:ext cx="9875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4B5563"/>
                </a:solidFill>
                <a:latin typeface="Figtree"/>
              </a:rPr>
              <a:t>The next generation of content management and social publishing, built on modern architecture by a technical team with deep experience across major events, sports and ecommerce brands.</a:t>
            </a:r>
          </a:p>
        </p:txBody>
      </p:sp>
      <p:pic>
        <p:nvPicPr>
          <p:cNvPr id="7" name="Picture 6" descr="bridge_gr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" y="2971800"/>
            <a:ext cx="1319826" cy="3840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89674" y="3044952"/>
            <a:ext cx="6400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>
                <a:solidFill>
                  <a:srgbClr val="4B5563"/>
                </a:solidFill>
                <a:latin typeface="Figtree"/>
              </a:rPr>
              <a:t>100% Developed and Supported in Australia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794760"/>
            <a:ext cx="502920" cy="8229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E3C6B"/>
              </a:gs>
              <a:gs pos="100000">
                <a:srgbClr val="FB2A2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995928"/>
            <a:ext cx="23774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>
                <a:solidFill>
                  <a:srgbClr val="111827"/>
                </a:solidFill>
                <a:latin typeface="Figtree"/>
              </a:rPr>
              <a:t>3M+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1840" y="3995928"/>
            <a:ext cx="2743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4B5563"/>
                </a:solidFill>
                <a:latin typeface="Figtree"/>
              </a:rPr>
              <a:t>photos &amp; videos processed by Jam's AI tagging pipeline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5029200"/>
            <a:ext cx="502920" cy="8229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E3C6B"/>
              </a:gs>
              <a:gs pos="100000">
                <a:srgbClr val="FB2A2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5230368"/>
            <a:ext cx="23774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>
                <a:solidFill>
                  <a:srgbClr val="111827"/>
                </a:solidFill>
                <a:latin typeface="Figtree"/>
              </a:rPr>
              <a:t>10,000+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91840" y="5230368"/>
            <a:ext cx="2743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4B5563"/>
                </a:solidFill>
                <a:latin typeface="Figtree"/>
              </a:rPr>
              <a:t>social media posts published with Jam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92240" y="3794760"/>
            <a:ext cx="502920" cy="8229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E3C6B"/>
              </a:gs>
              <a:gs pos="100000">
                <a:srgbClr val="FB2A2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92240" y="3995928"/>
            <a:ext cx="23774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>
                <a:solidFill>
                  <a:srgbClr val="111827"/>
                </a:solidFill>
                <a:latin typeface="Figtree"/>
              </a:rPr>
              <a:t>200K+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61120" y="3995928"/>
            <a:ext cx="2743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4B5563"/>
                </a:solidFill>
                <a:latin typeface="Figtree"/>
              </a:rPr>
              <a:t>people interacting with shareable collections &amp; galleries in the last 12 months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92240" y="5029200"/>
            <a:ext cx="502920" cy="8229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E3C6B"/>
              </a:gs>
              <a:gs pos="100000">
                <a:srgbClr val="FB2A2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0" y="5230368"/>
            <a:ext cx="23774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>
                <a:solidFill>
                  <a:srgbClr val="111827"/>
                </a:solidFill>
                <a:latin typeface="Figtree"/>
              </a:rPr>
              <a:t>150+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61120" y="5230368"/>
            <a:ext cx="2743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4B5563"/>
                </a:solidFill>
                <a:latin typeface="Figtree"/>
              </a:rPr>
              <a:t>countries engaging with galleries embedded on brand websites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9CA3AF"/>
                </a:solidFill>
                <a:latin typeface="Figtree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70D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737360"/>
            <a:ext cx="11457432" cy="3291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9000" b="1">
                <a:solidFill>
                  <a:srgbClr val="501919"/>
                </a:solidFill>
                <a:latin typeface="Figtree"/>
              </a:rPr>
              <a:t>jam.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37360" y="2011680"/>
            <a:ext cx="8714232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>
                <a:solidFill>
                  <a:srgbClr val="FFFFFF"/>
                </a:solidFill>
                <a:latin typeface="Figtree"/>
              </a:rPr>
              <a:t>Ready to Jam?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51760" y="3200400"/>
            <a:ext cx="6885432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500" b="0">
                <a:solidFill>
                  <a:srgbClr val="C8B6B6"/>
                </a:solidFill>
                <a:latin typeface="Figtree"/>
              </a:rPr>
              <a:t>Collect UGC, organise media, manage approvals and publish from one simple workspace - powered by Jam AI to help you find, tag and rediscover your best content faster.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90288" y="4663440"/>
            <a:ext cx="301752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470D0D"/>
                </a:solidFill>
                <a:latin typeface="Figtree"/>
              </a:rPr>
              <a:t>hello@jamcontent.com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1760" y="5623560"/>
            <a:ext cx="688543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>
                <a:solidFill>
                  <a:srgbClr val="C8B6B6"/>
                </a:solidFill>
                <a:latin typeface="Figtree"/>
              </a:rPr>
              <a:t>jamcontent.com</a:t>
            </a:r>
          </a:p>
        </p:txBody>
      </p:sp>
      <p:pic>
        <p:nvPicPr>
          <p:cNvPr id="8" name="Picture 7" descr="LogoJam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9864" y="548640"/>
            <a:ext cx="1088740" cy="3657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